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slideLayouts/slideLayout16.xml" ContentType="application/vnd.openxmlformats-officedocument.presentationml.slideLayout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Default Extension="bin" ContentType="application/vnd.openxmlformats-officedocument.presentationml.printerSettings"/>
  <Override PartName="/ppt/slideLayouts/slideLayout15.xml" ContentType="application/vnd.openxmlformats-officedocument.presentationml.slideLayout+xml"/>
  <Default Extension="rels" ContentType="application/vnd.openxmlformats-package.relationships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handoutMasterIdLst>
    <p:handoutMasterId r:id="rId9"/>
  </p:handoutMasterIdLst>
  <p:sldIdLst>
    <p:sldId id="256" r:id="rId2"/>
    <p:sldId id="266" r:id="rId3"/>
    <p:sldId id="260" r:id="rId4"/>
    <p:sldId id="268" r:id="rId5"/>
    <p:sldId id="269" r:id="rId6"/>
    <p:sldId id="270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E52512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0" Type="http://schemas.openxmlformats.org/officeDocument/2006/relationships/printerSettings" Target="printerSettings/printerSettings1.bin"/><Relationship Id="rId5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9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9A494E-9318-2A47-9593-AB28FFFFD98B}" type="datetimeFigureOut">
              <a:rPr lang="en-US" smtClean="0"/>
              <a:pPr/>
              <a:t>12/5/11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B0843-1D11-C444-9FEA-D8B013620B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240394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3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8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8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676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419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pPr/>
              <a:t>12/5/11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191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434609"/>
            <a:ext cx="374904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2551176"/>
            <a:ext cx="3749040" cy="3145536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Aft>
                <a:spcPts val="10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pPr/>
              <a:t>12/5/11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798020" y="538594"/>
            <a:ext cx="1808485" cy="51671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50174">
            <a:off x="4827538" y="836203"/>
            <a:ext cx="3657600" cy="493776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pPr/>
              <a:t>12/5/11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55093">
            <a:off x="2359666" y="458370"/>
            <a:ext cx="4424669" cy="3079124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835967" y="278688"/>
            <a:ext cx="1695954" cy="4845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pPr/>
              <a:t>12/5/11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785255">
            <a:off x="2866028" y="3182426"/>
            <a:ext cx="1695954" cy="484558"/>
          </a:xfrm>
          <a:prstGeom prst="rect">
            <a:avLst/>
          </a:prstGeom>
        </p:spPr>
      </p:pic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150321">
            <a:off x="4329929" y="546774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317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80673">
            <a:off x="699762" y="451178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3480" y="4800600"/>
            <a:ext cx="3246120" cy="118872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pPr/>
              <a:t>12/5/11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415567" y="369110"/>
            <a:ext cx="3794703" cy="272976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0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0973137">
            <a:off x="530124" y="631160"/>
            <a:ext cx="3837559" cy="2604282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 rot="470783">
            <a:off x="708565" y="3070624"/>
            <a:ext cx="3918749" cy="282751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114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 rot="21240000">
            <a:off x="4717562" y="3396154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title style</a:t>
            </a:r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4876800"/>
            <a:ext cx="3048000" cy="118872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pPr/>
              <a:t>12/5/11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5" name="Picture 14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7428515" y="2619243"/>
            <a:ext cx="1580737" cy="451639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6339646" y="604321"/>
            <a:ext cx="1610332" cy="2025115"/>
          </a:xfrm>
          <a:prstGeom prst="rect">
            <a:avLst/>
          </a:prstGeom>
        </p:spPr>
      </p:pic>
      <p:pic>
        <p:nvPicPr>
          <p:cNvPr id="13" name="Picture 12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4891846" y="985321"/>
            <a:ext cx="1610332" cy="2025115"/>
          </a:xfrm>
          <a:prstGeom prst="rect">
            <a:avLst/>
          </a:prstGeom>
        </p:spPr>
      </p:pic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 rot="247118">
            <a:off x="5075220" y="1165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 rot="271248">
            <a:off x="6523020" y="784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519045" y="2873698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193488">
            <a:off x="610678" y="450635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 rot="21240000">
            <a:off x="455724" y="3551615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286000" indent="-457200">
              <a:defRPr/>
            </a:lvl6pPr>
            <a:lvl7pPr marL="2286000" indent="-457200">
              <a:defRPr/>
            </a:lvl7pPr>
            <a:lvl8pPr marL="2286000" indent="-457200">
              <a:defRPr/>
            </a:lvl8pPr>
            <a:lvl9pPr marL="2286000" indent="-457200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pPr/>
              <a:t>12/5/11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634" y="577849"/>
            <a:ext cx="1882589" cy="5461001"/>
          </a:xfrm>
        </p:spPr>
        <p:txBody>
          <a:bodyPr vert="eaVert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4" y="577849"/>
            <a:ext cx="5768788" cy="546100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pPr/>
              <a:t>12/5/11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vertical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2859" y="1562100"/>
            <a:ext cx="152400" cy="37338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pPr/>
              <a:t>12/5/11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>
  <p:cSld name="Title Slide with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2057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800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pPr/>
              <a:t>12/5/11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572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66660">
            <a:off x="5138374" y="599839"/>
            <a:ext cx="1610332" cy="2025115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29776">
            <a:off x="2072772" y="555386"/>
            <a:ext cx="1610332" cy="2025115"/>
          </a:xfrm>
          <a:prstGeom prst="rect">
            <a:avLst/>
          </a:prstGeom>
        </p:spPr>
      </p:pic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 rot="21254634">
            <a:off x="2256146" y="735839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2"/>
          <p:cNvSpPr>
            <a:spLocks noGrp="1"/>
          </p:cNvSpPr>
          <p:nvPr>
            <p:ph type="pic" idx="15"/>
          </p:nvPr>
        </p:nvSpPr>
        <p:spPr>
          <a:xfrm rot="21315648">
            <a:off x="5321748" y="780292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pic>
        <p:nvPicPr>
          <p:cNvPr id="14" name="Picture 13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51790">
            <a:off x="3591963" y="936015"/>
            <a:ext cx="1610332" cy="2025115"/>
          </a:xfrm>
          <a:prstGeom prst="rect">
            <a:avLst/>
          </a:prstGeom>
        </p:spPr>
      </p:pic>
      <p:sp>
        <p:nvSpPr>
          <p:cNvPr id="17" name="Picture Placeholder 2"/>
          <p:cNvSpPr>
            <a:spLocks noGrp="1"/>
          </p:cNvSpPr>
          <p:nvPr>
            <p:ph type="pic" idx="17"/>
          </p:nvPr>
        </p:nvSpPr>
        <p:spPr>
          <a:xfrm rot="100778">
            <a:off x="3775337" y="1116468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282700"/>
            <a:ext cx="8001000" cy="1917700"/>
          </a:xfrm>
        </p:spPr>
        <p:txBody>
          <a:bodyPr anchor="b" anchorCtr="0">
            <a:noAutofit/>
          </a:bodyPr>
          <a:lstStyle>
            <a:lvl1pPr algn="ctr">
              <a:defRPr sz="5600" b="0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3644153"/>
            <a:ext cx="8001000" cy="833718"/>
          </a:xfrm>
        </p:spPr>
        <p:txBody>
          <a:bodyPr anchor="t" anchorCtr="0"/>
          <a:lstStyle>
            <a:lvl1pPr marL="0" indent="0" algn="ctr">
              <a:spcAft>
                <a:spcPts val="0"/>
              </a:spcAft>
              <a:buNone/>
              <a:defRPr sz="20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pPr/>
              <a:t>12/5/11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33528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346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pPr/>
              <a:t>12/5/11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346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346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pPr/>
              <a:t>12/5/11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pPr/>
              <a:t>12/5/11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pPr/>
              <a:t>12/5/11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153" y="443752"/>
            <a:ext cx="3749040" cy="1707777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7494" y="430306"/>
            <a:ext cx="3749040" cy="560854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2000"/>
            </a:lvl6pPr>
            <a:lvl7pPr marL="2290763" indent="-461963">
              <a:defRPr sz="2000"/>
            </a:lvl7pPr>
            <a:lvl8pPr marL="2290763" indent="-461963">
              <a:defRPr sz="2000"/>
            </a:lvl8pPr>
            <a:lvl9pPr marL="2290763" indent="-461963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6153" y="2554940"/>
            <a:ext cx="3749040" cy="3146613"/>
          </a:xfrm>
        </p:spPr>
        <p:txBody>
          <a:bodyPr>
            <a:normAutofit/>
          </a:bodyPr>
          <a:lstStyle>
            <a:lvl1pPr marL="0" indent="0" algn="ctr">
              <a:spcAft>
                <a:spcPts val="1000"/>
              </a:spcAft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pPr/>
              <a:t>12/5/11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slideLayout" Target="../slideLayouts/slideLayout14.xml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6" Type="http://schemas.openxmlformats.org/officeDocument/2006/relationships/slideLayout" Target="../slideLayouts/slideLayout16.xml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18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xtPageOverlay.png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905000"/>
            <a:ext cx="8001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721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A4A6734C-E115-4BC5-9FB0-F9BF6FABFDA0}" type="datetimeFigureOut">
              <a:rPr lang="en-US" smtClean="0"/>
              <a:pPr/>
              <a:t>12/5/11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46220" y="6158753"/>
            <a:ext cx="1051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fld id="{D739C4FB-7D33-419B-8833-D1372BFD1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0"/>
        </a:spcBef>
        <a:spcAft>
          <a:spcPts val="2000"/>
        </a:spcAft>
        <a:buFont typeface="Wingdings 2" pitchFamily="18" charset="2"/>
        <a:buChar char="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32051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41195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igCj3jsbcq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2613267"/>
            <a:ext cx="8001000" cy="1487900"/>
          </a:xfrm>
        </p:spPr>
        <p:txBody>
          <a:bodyPr/>
          <a:lstStyle/>
          <a:p>
            <a:r>
              <a:rPr lang="en-US" dirty="0" smtClean="0"/>
              <a:t>The Gift to Be Free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000" dirty="0" err="1" smtClean="0"/>
              <a:t>Chiraphone</a:t>
            </a:r>
            <a:r>
              <a:rPr lang="en-US" sz="2000" dirty="0" smtClean="0"/>
              <a:t> Khamphouvong</a:t>
            </a:r>
          </a:p>
          <a:p>
            <a:endParaRPr lang="en-US" sz="2000" dirty="0" smtClean="0"/>
          </a:p>
          <a:p>
            <a:r>
              <a:rPr lang="en-US" sz="2000" dirty="0"/>
              <a:t>TUL520 Urban </a:t>
            </a:r>
            <a:r>
              <a:rPr lang="en-US" sz="2000" dirty="0" smtClean="0"/>
              <a:t>Spirituality, </a:t>
            </a:r>
            <a:r>
              <a:rPr lang="en-US" sz="2000" dirty="0"/>
              <a:t>5</a:t>
            </a:r>
            <a:r>
              <a:rPr lang="en-US" sz="2000" dirty="0" smtClean="0"/>
              <a:t> December 2011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0552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The Gift to Be Simple,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The </a:t>
            </a:r>
            <a:r>
              <a:rPr lang="en-US" sz="4000" b="1" dirty="0"/>
              <a:t>Gift to Be Free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Matt 22.37-39, Revelations 2</a:t>
            </a:r>
          </a:p>
          <a:p>
            <a:pPr lvl="0"/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Love: God  	</a:t>
            </a:r>
          </a:p>
          <a:p>
            <a:pPr lvl="0"/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Love: </a:t>
            </a:r>
            <a:r>
              <a:rPr lang="en-US" dirty="0" smtClean="0"/>
              <a:t>People</a:t>
            </a:r>
          </a:p>
          <a:p>
            <a:r>
              <a:rPr lang="en-US" dirty="0"/>
              <a:t>Content in any and every situation, Philippians 4.11-</a:t>
            </a:r>
            <a:r>
              <a:rPr lang="en-US" dirty="0" smtClean="0"/>
              <a:t>13</a:t>
            </a:r>
          </a:p>
          <a:p>
            <a:r>
              <a:rPr lang="en-US" dirty="0" smtClean="0"/>
              <a:t>Your own expectations of marriage, singleness</a:t>
            </a:r>
            <a:endParaRPr lang="en-US" dirty="0"/>
          </a:p>
          <a:p>
            <a:pPr marL="0" lvl="0" indent="0">
              <a:buNone/>
            </a:pPr>
            <a:r>
              <a:rPr lang="en-US" dirty="0">
                <a:hlinkClick r:id="rId2"/>
              </a:rPr>
              <a:t>http://</a:t>
            </a:r>
            <a:r>
              <a:rPr lang="en-US" dirty="0" err="1">
                <a:hlinkClick r:id="rId2"/>
              </a:rPr>
              <a:t>www.youtube.com</a:t>
            </a:r>
            <a:r>
              <a:rPr lang="en-US" dirty="0">
                <a:hlinkClick r:id="rId2"/>
              </a:rPr>
              <a:t>/</a:t>
            </a:r>
            <a:r>
              <a:rPr lang="en-US" dirty="0" err="1">
                <a:hlinkClick r:id="rId2"/>
              </a:rPr>
              <a:t>watch?v</a:t>
            </a:r>
            <a:r>
              <a:rPr lang="en-US" dirty="0">
                <a:hlinkClick r:id="rId2"/>
              </a:rPr>
              <a:t>=igCj3jsbcqs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0989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Benefits of Singleness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1106" y="2115828"/>
            <a:ext cx="7389112" cy="400125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400" dirty="0"/>
              <a:t>FREEDOM </a:t>
            </a:r>
            <a:endParaRPr lang="en-US" sz="2400" dirty="0" smtClean="0"/>
          </a:p>
          <a:p>
            <a:pPr lvl="1"/>
            <a:r>
              <a:rPr lang="en-US" dirty="0"/>
              <a:t>Your thoughts?</a:t>
            </a:r>
          </a:p>
          <a:p>
            <a:pPr lvl="1"/>
            <a:r>
              <a:rPr lang="en-US" dirty="0" smtClean="0"/>
              <a:t>Creating your own “rhythm” </a:t>
            </a:r>
          </a:p>
          <a:p>
            <a:pPr lvl="1"/>
            <a:r>
              <a:rPr lang="en-US" dirty="0" smtClean="0"/>
              <a:t>Resources…</a:t>
            </a:r>
          </a:p>
          <a:p>
            <a:pPr lvl="2"/>
            <a:r>
              <a:rPr lang="en-US" dirty="0" smtClean="0"/>
              <a:t>Time</a:t>
            </a:r>
          </a:p>
          <a:p>
            <a:pPr lvl="2"/>
            <a:r>
              <a:rPr lang="en-US" dirty="0" smtClean="0"/>
              <a:t>Monetary </a:t>
            </a:r>
          </a:p>
          <a:p>
            <a:pPr lvl="2"/>
            <a:r>
              <a:rPr lang="en-US" dirty="0" smtClean="0"/>
              <a:t>Energy</a:t>
            </a:r>
          </a:p>
          <a:p>
            <a:pPr lvl="2"/>
            <a:r>
              <a:rPr lang="en-US" dirty="0" smtClean="0"/>
              <a:t>Mobility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7812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Challenges of </a:t>
            </a:r>
            <a:r>
              <a:rPr lang="en-US" dirty="0"/>
              <a:t>Singleness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1106" y="2115829"/>
            <a:ext cx="7476702" cy="4453836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400" dirty="0" smtClean="0"/>
              <a:t>On-going Process…</a:t>
            </a:r>
          </a:p>
          <a:p>
            <a:pPr lvl="1"/>
            <a:r>
              <a:rPr lang="en-US" dirty="0" smtClean="0"/>
              <a:t>Your thoughts? </a:t>
            </a:r>
          </a:p>
          <a:p>
            <a:pPr lvl="1"/>
            <a:r>
              <a:rPr lang="en-US" dirty="0" smtClean="0"/>
              <a:t>Loneliness</a:t>
            </a:r>
            <a:endParaRPr lang="en-US" dirty="0"/>
          </a:p>
          <a:p>
            <a:pPr lvl="1"/>
            <a:r>
              <a:rPr lang="en-US" dirty="0"/>
              <a:t>Social </a:t>
            </a:r>
            <a:r>
              <a:rPr lang="en-US" dirty="0" smtClean="0"/>
              <a:t>Propaganda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xpectations, the “+1” invitations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5104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4000" dirty="0"/>
              <a:t>Understanding God’s purpose in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lang="en-US" dirty="0" smtClean="0"/>
              <a:t>Be </a:t>
            </a:r>
            <a:r>
              <a:rPr lang="en-US" dirty="0"/>
              <a:t>in the word, Genesis – Revelation 7.9 (every tongue, tribe, nation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Your identity</a:t>
            </a:r>
          </a:p>
          <a:p>
            <a:pPr lvl="2"/>
            <a:r>
              <a:rPr lang="en-US" dirty="0" smtClean="0"/>
              <a:t>Your attitude</a:t>
            </a:r>
          </a:p>
          <a:p>
            <a:pPr lvl="2"/>
            <a:r>
              <a:rPr lang="en-US" dirty="0" smtClean="0"/>
              <a:t>Your practice</a:t>
            </a:r>
          </a:p>
          <a:p>
            <a:pPr marL="914400" lvl="2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sz="2400" dirty="0"/>
              <a:t>God’s best </a:t>
            </a:r>
            <a:r>
              <a:rPr lang="en-US" sz="2400" dirty="0" err="1"/>
              <a:t>vs</a:t>
            </a:r>
            <a:r>
              <a:rPr lang="en-US" sz="2400" dirty="0"/>
              <a:t> God’s goods</a:t>
            </a:r>
          </a:p>
          <a:p>
            <a:pPr lvl="2"/>
            <a:r>
              <a:rPr lang="en-US" dirty="0"/>
              <a:t>Trusting in the Lord with Divine Timing</a:t>
            </a:r>
          </a:p>
          <a:p>
            <a:pPr lvl="2"/>
            <a:r>
              <a:rPr lang="en-US" dirty="0"/>
              <a:t>Trusting in the Lord with Divine Evenly </a:t>
            </a:r>
            <a:r>
              <a:rPr lang="en-US" dirty="0" smtClean="0"/>
              <a:t>Yoked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190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Gender 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Be authority </a:t>
            </a:r>
            <a:r>
              <a:rPr lang="en-US" dirty="0"/>
              <a:t>of a spiritual and cultural informant of parameters</a:t>
            </a:r>
          </a:p>
          <a:p>
            <a:pPr lvl="0"/>
            <a:r>
              <a:rPr lang="en-US" dirty="0"/>
              <a:t> Imagery, Visual Crediting or Discrediting You</a:t>
            </a:r>
          </a:p>
          <a:p>
            <a:pPr lvl="1"/>
            <a:r>
              <a:rPr lang="en-US" sz="2400" dirty="0"/>
              <a:t>i.e., Facebook photos, comments, association, UNTAGGING yourselves…bikinis, alcohol, etc. </a:t>
            </a:r>
          </a:p>
          <a:p>
            <a:pPr lvl="1"/>
            <a:r>
              <a:rPr lang="en-US" sz="2400" dirty="0"/>
              <a:t>When in doubt, take it out!</a:t>
            </a:r>
          </a:p>
          <a:p>
            <a:pPr lvl="0"/>
            <a:r>
              <a:rPr lang="en-US" dirty="0"/>
              <a:t>Mannerisms in Cross-cultural Context</a:t>
            </a:r>
          </a:p>
          <a:p>
            <a:pPr lvl="1"/>
            <a:r>
              <a:rPr lang="en-US" sz="2400" dirty="0"/>
              <a:t>Male </a:t>
            </a:r>
            <a:r>
              <a:rPr lang="en-US" sz="2400" dirty="0" err="1"/>
              <a:t>vs</a:t>
            </a:r>
            <a:r>
              <a:rPr lang="en-US" sz="2400" dirty="0"/>
              <a:t> Female</a:t>
            </a:r>
          </a:p>
          <a:p>
            <a:pPr lvl="0"/>
            <a:r>
              <a:rPr lang="en-US" dirty="0"/>
              <a:t>Non-Verbal </a:t>
            </a:r>
            <a:r>
              <a:rPr lang="en-US" dirty="0" err="1"/>
              <a:t>vs</a:t>
            </a:r>
            <a:r>
              <a:rPr lang="en-US" dirty="0"/>
              <a:t> Verbal</a:t>
            </a:r>
          </a:p>
          <a:p>
            <a:pPr lvl="1"/>
            <a:r>
              <a:rPr lang="en-US" sz="2400" dirty="0"/>
              <a:t>Being Firm, stop flirting before it gets you in </a:t>
            </a:r>
            <a:r>
              <a:rPr lang="en-US" sz="2400" dirty="0" smtClean="0"/>
              <a:t>trouble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18751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Place, Your Attitude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A gift or a curse?</a:t>
            </a:r>
          </a:p>
          <a:p>
            <a:r>
              <a:rPr lang="en-US" dirty="0" smtClean="0"/>
              <a:t>How do you deal with singleness now?</a:t>
            </a:r>
          </a:p>
          <a:p>
            <a:r>
              <a:rPr lang="en-US" dirty="0" smtClean="0"/>
              <a:t>What will you need to do to guard your heart?</a:t>
            </a:r>
          </a:p>
          <a:p>
            <a:r>
              <a:rPr lang="en-US" dirty="0" smtClean="0"/>
              <a:t>What will you need to uphold your covenant to celibacy?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178737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velogue">
  <a:themeElements>
    <a:clrScheme name="Travelogue">
      <a:dk1>
        <a:sysClr val="windowText" lastClr="000000"/>
      </a:dk1>
      <a:lt1>
        <a:srgbClr val="EAC968"/>
      </a:lt1>
      <a:dk2>
        <a:srgbClr val="2A2515"/>
      </a:dk2>
      <a:lt2>
        <a:srgbClr val="82682C"/>
      </a:lt2>
      <a:accent1>
        <a:srgbClr val="B74D21"/>
      </a:accent1>
      <a:accent2>
        <a:srgbClr val="A32323"/>
      </a:accent2>
      <a:accent3>
        <a:srgbClr val="4576A3"/>
      </a:accent3>
      <a:accent4>
        <a:srgbClr val="615D9A"/>
      </a:accent4>
      <a:accent5>
        <a:srgbClr val="67924B"/>
      </a:accent5>
      <a:accent6>
        <a:srgbClr val="BF7B1B"/>
      </a:accent6>
      <a:hlink>
        <a:srgbClr val="99350B"/>
      </a:hlink>
      <a:folHlink>
        <a:srgbClr val="785140"/>
      </a:folHlink>
    </a:clrScheme>
    <a:fontScheme name="Travelogue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Travelogu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6600000" sx="102000" sy="102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88900" dist="63500" dir="2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sunset" dir="t">
              <a:rot lat="0" lon="0" rev="4200000"/>
            </a:lightRig>
          </a:scene3d>
          <a:sp3d>
            <a:bevelT w="635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0000"/>
                <a:hueMod val="85000"/>
                <a:satMod val="300000"/>
                <a:lumMod val="100000"/>
              </a:schemeClr>
            </a:gs>
            <a:gs pos="40000">
              <a:schemeClr val="phClr">
                <a:tint val="45000"/>
                <a:shade val="99000"/>
                <a:hueMod val="95000"/>
                <a:satMod val="300000"/>
                <a:lumMod val="100000"/>
              </a:schemeClr>
            </a:gs>
            <a:gs pos="100000">
              <a:schemeClr val="phClr">
                <a:shade val="20000"/>
                <a:hueMod val="95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70000"/>
                <a:satMod val="2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Travelogue.thmx</Template>
  <TotalTime>439</TotalTime>
  <Words>278</Words>
  <Application>Microsoft Macintosh PowerPoint</Application>
  <PresentationFormat>On-screen Show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Travelogue</vt:lpstr>
      <vt:lpstr>The Gift to Be Free</vt:lpstr>
      <vt:lpstr>The Gift to Be Simple,  The Gift to Be Free</vt:lpstr>
      <vt:lpstr>Benefits of Singleness</vt:lpstr>
      <vt:lpstr>Challenges of Singleness</vt:lpstr>
      <vt:lpstr>Understanding God’s purpose in </vt:lpstr>
      <vt:lpstr>Gender Roles</vt:lpstr>
      <vt:lpstr>Your Place, Your Attitude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S*W*O*T   Analysis of Mobilization </dc:title>
  <dc:creator>user</dc:creator>
  <cp:lastModifiedBy>Viv Grigg</cp:lastModifiedBy>
  <cp:revision>32</cp:revision>
  <dcterms:created xsi:type="dcterms:W3CDTF">2011-12-06T03:52:17Z</dcterms:created>
  <dcterms:modified xsi:type="dcterms:W3CDTF">2011-12-06T03:52:58Z</dcterms:modified>
</cp:coreProperties>
</file>